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5" r:id="rId23"/>
    <p:sldId id="27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84492-7265-024A-B51B-A4C4C07F8CC9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732BA-6D9A-EC46-AF89-465756694F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7224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732BA-6D9A-EC46-AF89-465756694F8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2613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732BA-6D9A-EC46-AF89-465756694F8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70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732BA-6D9A-EC46-AF89-465756694F8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400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07AE8-89BA-5446-9ACF-B0F3FC0B8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FC2DE0-5BB8-E04C-ACFC-AC0768962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9E9EC-52C7-7747-9CC5-ACFDFC96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B4CEAC-5F52-AF48-9152-94150D92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C04F8E-BA48-AD40-8D50-F36841C9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80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7FDF-7CD0-884C-890C-CEBE339F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1282C9-015B-F44A-9423-36CE0EB22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3CCA8-A18E-D748-891D-2ECCE52B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73EE1-3235-8042-9D35-4C4437158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F17D8-9C46-A44D-9187-425B62D0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4896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842DB9-1084-7641-BDB7-681F12C5C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836249-4BB1-0D40-8C5C-1D57BDABF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4B1FB-7B39-C24B-AD92-1723FFFA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BB1481-485C-8D42-BB42-0B36B66A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44A35-C7C0-E147-95F6-D000E078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888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2273D-A276-2540-A55E-596DD1AF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2C31E0-9627-B84C-A7AE-FD9306258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9D8F0-C487-F246-AA6D-0780A0FB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D11EB-11A1-7943-93E5-EDCD06BD8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AD3A6-2806-8949-B503-A492C1F2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28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BFF17-BC89-7243-92C8-6ACEE9C8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3EC02-B02E-8F40-A719-FB6BD1B4C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B575E-BA8B-4144-AE52-6A4667AA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515CD-D695-154A-9F00-971DBCF4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F0456-EEC9-1149-B9B8-2C80A770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777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4F769-6AF8-8543-B5BD-7A29AA69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FE922-04CD-C04D-AFF4-1467D07D5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203D7-0D89-C941-8BCF-E267632F1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EF94FE-B370-6A42-A387-0C45001C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74A823-578E-BB40-B531-97ABBCC9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D720A6-44BA-E74A-97AC-A310627E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722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DC8BC-1FAA-9E40-90A8-F747AF0B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8943CB-05FF-E24A-B8BF-EE70243CA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EB9BD3-E67A-EA4B-B064-BEAED4A50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61E51B-5D29-D644-B307-6A77CBB75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CB0F61-C701-0F4D-AFB8-EF4B2C92A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9A20C0-04A9-534E-AA11-15D5B995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B1265B-3C9D-F545-84A3-B22F8557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7BA9A5-F3E0-024C-8EA0-DC64EB4F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224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FAE6F-D48A-314E-A8E6-54B8FEFE7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9BDFCA-7E33-814A-8DF8-F1107A93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C63B5B-9CEB-CC49-9286-5FEAD4209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732DF4-37B4-BD4E-9638-BA1F99A3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45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77CC58-C27C-EE46-8945-09255695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AFFE7D-D1C0-274D-80F1-4645C3A9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4CB807-1530-9A4A-B99A-4270CFC8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400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CE901-C2D0-C648-BCEB-6DCADE89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4BAAD-1B05-A64B-89E3-D8BE67795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E71696-CD4C-1545-A917-BB6014DF0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547398-4D1B-0348-8B07-317A7324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90175F-4821-9540-B411-FA9F8288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DF8097-4120-EA48-83D3-9A0A214D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666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38C38-1B71-6645-8C41-B3A6D0CB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892F0F-0E01-A941-95CD-085BB88288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D04785-5946-D640-B3CA-08152D39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1503B-0E75-4E40-8BF0-0F01A2C85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90DEA-EAE1-CD40-BEDC-7AC087A4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4A794-A887-2748-BD28-390B145B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5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D21B94-06C8-4C4F-B177-633718C2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67984-BFDC-234C-85C2-4AE378FBB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8280B6-0DCA-A147-A233-D04B535B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A9F-7F1F-B648-9779-5F9B4CAFEAA2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D0253-B5A3-2E4B-BADD-5843BC0D9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166ECD-1CE4-C448-9C25-6A3B79B88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1CDB2-5E73-2B4A-A4C4-C2D50E5E42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472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eonguni.tistory.com/807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stcoding.tistory.com/1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yofgreen.tistory.com/13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17109-43F5-5743-B954-4D427B910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ko-KR" dirty="0"/>
            </a:br>
            <a:r>
              <a:rPr kumimoji="1" lang="ko-KR" altLang="en-US" dirty="0" err="1"/>
              <a:t>절주</a:t>
            </a:r>
            <a:r>
              <a:rPr kumimoji="1" lang="ko-KR" altLang="en-US" dirty="0"/>
              <a:t> 웹사이트 </a:t>
            </a:r>
            <a:br>
              <a:rPr kumimoji="1" lang="en-US" altLang="ko-KR" dirty="0"/>
            </a:b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384C71-FB89-8C49-B19D-16DDC81F1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endParaRPr kumimoji="1" lang="en-US" altLang="ko-KR" dirty="0"/>
          </a:p>
          <a:p>
            <a:pPr algn="r"/>
            <a:endParaRPr kumimoji="1" lang="en-US" altLang="ko-KR" dirty="0"/>
          </a:p>
          <a:p>
            <a:pPr algn="r"/>
            <a:r>
              <a:rPr kumimoji="1" lang="ko-KR" altLang="en-US" dirty="0"/>
              <a:t>컴퓨터정보과 </a:t>
            </a:r>
            <a:r>
              <a:rPr kumimoji="1" lang="en-US" altLang="ko-KR" dirty="0"/>
              <a:t>2-C </a:t>
            </a:r>
          </a:p>
          <a:p>
            <a:pPr algn="r"/>
            <a:r>
              <a:rPr kumimoji="1" lang="en-US" altLang="ko-KR" dirty="0"/>
              <a:t>201844075 </a:t>
            </a:r>
            <a:r>
              <a:rPr kumimoji="1" lang="ko-KR" altLang="en-US" dirty="0"/>
              <a:t>노영단</a:t>
            </a:r>
          </a:p>
        </p:txBody>
      </p:sp>
    </p:spTree>
    <p:extLst>
      <p:ext uri="{BB962C8B-B14F-4D97-AF65-F5344CB8AC3E}">
        <p14:creationId xmlns:p14="http://schemas.microsoft.com/office/powerpoint/2010/main" val="118694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3BE6C-153C-DA43-8F9F-65D6C99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 </a:t>
            </a:r>
            <a:r>
              <a:rPr kumimoji="1" lang="ko-KR" altLang="en-US" dirty="0"/>
              <a:t>사용자 연동과 </a:t>
            </a:r>
            <a:r>
              <a:rPr kumimoji="1" lang="ko-KR" altLang="en-US" dirty="0" err="1"/>
              <a:t>권한부여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EA1B0-F0AB-624A-BC1D-94144B4CBB96}"/>
              </a:ext>
            </a:extLst>
          </p:cNvPr>
          <p:cNvSpPr txBox="1"/>
          <p:nvPr/>
        </p:nvSpPr>
        <p:spPr>
          <a:xfrm>
            <a:off x="3397985" y="6314371"/>
            <a:ext cx="5396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초기화면에서 </a:t>
            </a:r>
            <a:r>
              <a:rPr kumimoji="1" lang="en-US" altLang="ko-KR" sz="2000" dirty="0"/>
              <a:t>+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눌러 사용자를 추가합니다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175D9F-D48E-A847-97CA-833577C9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3" y="1208791"/>
            <a:ext cx="7613667" cy="44404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2877EF-3BE8-E84E-A793-D18520748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388" y="1530105"/>
            <a:ext cx="6633883" cy="44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3BE6C-153C-DA43-8F9F-65D6C99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 </a:t>
            </a:r>
            <a:r>
              <a:rPr kumimoji="1" lang="ko-KR" altLang="en-US" dirty="0"/>
              <a:t>사용자 연동과 </a:t>
            </a:r>
            <a:r>
              <a:rPr kumimoji="1" lang="ko-KR" altLang="en-US" dirty="0" err="1"/>
              <a:t>권한부여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EA1B0-F0AB-624A-BC1D-94144B4CBB96}"/>
              </a:ext>
            </a:extLst>
          </p:cNvPr>
          <p:cNvSpPr txBox="1"/>
          <p:nvPr/>
        </p:nvSpPr>
        <p:spPr>
          <a:xfrm>
            <a:off x="3126116" y="6308180"/>
            <a:ext cx="5939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초기화면에서 </a:t>
            </a:r>
            <a:r>
              <a:rPr kumimoji="1" lang="en-US" altLang="ko-KR" sz="2000" dirty="0"/>
              <a:t>DAN</a:t>
            </a:r>
            <a:r>
              <a:rPr kumimoji="1" lang="ko-KR" altLang="en-US" sz="2000" dirty="0"/>
              <a:t>이 추가된 것을 볼 수 있습니다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B2698-AFB8-A547-96CE-20682334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0" y="1229711"/>
            <a:ext cx="7886937" cy="4599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BC6F80-3A95-624D-BFEB-6B0C70EFA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22279"/>
            <a:ext cx="8359902" cy="48756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FAA262-72A2-5B43-99DE-C38108A01E29}"/>
              </a:ext>
            </a:extLst>
          </p:cNvPr>
          <p:cNvSpPr/>
          <p:nvPr/>
        </p:nvSpPr>
        <p:spPr>
          <a:xfrm>
            <a:off x="2463176" y="3787528"/>
            <a:ext cx="1325880" cy="66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7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A7BF1-BD61-6340-875A-E539709D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MySQL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51AC85-1001-B540-9F7C-ED78514A1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와 </a:t>
            </a:r>
            <a:r>
              <a:rPr lang="en-US" altLang="ko-KR" dirty="0"/>
              <a:t>DB</a:t>
            </a:r>
            <a:r>
              <a:rPr lang="ko-KR" altLang="en-US" dirty="0" err="1"/>
              <a:t>를</a:t>
            </a:r>
            <a:r>
              <a:rPr lang="ko-KR" altLang="en-US" dirty="0"/>
              <a:t> 연동하기위해 </a:t>
            </a:r>
            <a:r>
              <a:rPr lang="en-US" altLang="ko-KR" dirty="0">
                <a:highlight>
                  <a:srgbClr val="FFFF00"/>
                </a:highlight>
              </a:rPr>
              <a:t>JDBC</a:t>
            </a:r>
            <a:r>
              <a:rPr lang="ko-KR" altLang="en-US" dirty="0" err="1"/>
              <a:t>를</a:t>
            </a:r>
            <a:r>
              <a:rPr lang="ko-KR" altLang="en-US" dirty="0"/>
              <a:t> 이용한다</a:t>
            </a:r>
            <a:r>
              <a:rPr lang="en-US" altLang="ko-KR" dirty="0"/>
              <a:t>.</a:t>
            </a:r>
          </a:p>
          <a:p>
            <a:endParaRPr lang="en" altLang="ko-KR" dirty="0"/>
          </a:p>
          <a:p>
            <a:r>
              <a:rPr lang="en" altLang="ko-KR" dirty="0">
                <a:highlight>
                  <a:srgbClr val="FFFF00"/>
                </a:highlight>
              </a:rPr>
              <a:t>Java database connectivity (JDBC) </a:t>
            </a:r>
            <a:r>
              <a:rPr lang="ko-KR" altLang="en-US" dirty="0"/>
              <a:t>란 자바 프로그램이 </a:t>
            </a:r>
            <a:r>
              <a:rPr lang="en" altLang="ko-KR" dirty="0"/>
              <a:t>DBMS</a:t>
            </a:r>
            <a:r>
              <a:rPr lang="ko-KR" altLang="en-US" dirty="0"/>
              <a:t>에 </a:t>
            </a:r>
            <a:r>
              <a:rPr lang="ko-KR" altLang="en-US" dirty="0" err="1"/>
              <a:t>엑세스</a:t>
            </a:r>
            <a:r>
              <a:rPr lang="ko-KR" altLang="en-US" dirty="0"/>
              <a:t> </a:t>
            </a:r>
            <a:r>
              <a:rPr lang="ko-KR" altLang="en-US" dirty="0" err="1"/>
              <a:t>할수있도록</a:t>
            </a:r>
            <a:r>
              <a:rPr lang="ko-KR" altLang="en-US" dirty="0"/>
              <a:t> 도와주는 </a:t>
            </a:r>
            <a:r>
              <a:rPr lang="en" altLang="ko-KR" dirty="0"/>
              <a:t>API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" altLang="ko-KR" dirty="0">
                <a:highlight>
                  <a:srgbClr val="FFFF00"/>
                </a:highlight>
              </a:rPr>
              <a:t>JDBC</a:t>
            </a:r>
            <a:r>
              <a:rPr lang="ko-KR" altLang="en-US" dirty="0"/>
              <a:t>는 데이터베이스에서 자료를 쿼리하거나 업데이트하는 방법을 제공한다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32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A7BF1-BD61-6340-875A-E539709D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JDBC</a:t>
            </a:r>
            <a:r>
              <a:rPr lang="en" altLang="ko-KR" dirty="0"/>
              <a:t>(MySQL Connector) </a:t>
            </a:r>
            <a:r>
              <a:rPr kumimoji="1" lang="ko-KR" altLang="en-US" dirty="0"/>
              <a:t>다운로드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377955-0F55-9D44-8958-40B4DD35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28" y="1435100"/>
            <a:ext cx="6628372" cy="4635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942E96-F3D8-7449-AF27-1F29F5BD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1803400"/>
            <a:ext cx="35306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29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A7BF1-BD61-6340-875A-E539709D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27" y="375636"/>
            <a:ext cx="11424745" cy="1325563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DB</a:t>
            </a:r>
            <a:r>
              <a:rPr kumimoji="1" lang="ko-KR" altLang="en-US" sz="4000" dirty="0"/>
              <a:t>연동과 </a:t>
            </a:r>
            <a:r>
              <a:rPr kumimoji="1" lang="en-US" altLang="ko-KR" sz="4000" dirty="0"/>
              <a:t>select,</a:t>
            </a:r>
            <a:r>
              <a:rPr lang="en" altLang="ko-KR" sz="4000" dirty="0"/>
              <a:t> insert, update, delete </a:t>
            </a:r>
            <a:r>
              <a:rPr lang="ko-KR" altLang="en-US" sz="4000" dirty="0"/>
              <a:t>하는 방법</a:t>
            </a:r>
            <a:endParaRPr kumimoji="1"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797556-DBCA-9649-AF64-ACFBFB98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7" y="1377950"/>
            <a:ext cx="7410626" cy="3917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0B7F5E-0237-D640-B508-D8AFE2D7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377950"/>
            <a:ext cx="6282121" cy="2876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B2149F-2D46-0F47-9D3E-6E39C8B46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285" y="4329113"/>
            <a:ext cx="6610350" cy="247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EA610C-CC04-E743-B6C1-E148D95EFD35}"/>
              </a:ext>
            </a:extLst>
          </p:cNvPr>
          <p:cNvSpPr txBox="1"/>
          <p:nvPr/>
        </p:nvSpPr>
        <p:spPr>
          <a:xfrm>
            <a:off x="383627" y="5836033"/>
            <a:ext cx="3787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</a:p>
          <a:p>
            <a:r>
              <a:rPr lang="en" altLang="ko-KR" dirty="0">
                <a:hlinkClick r:id="rId5"/>
              </a:rPr>
              <a:t>https://myeonguni.tistory.com/807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11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A7BF1-BD61-6340-875A-E539709D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27" y="375636"/>
            <a:ext cx="11424745" cy="1325563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DB</a:t>
            </a:r>
            <a:r>
              <a:rPr kumimoji="1" lang="ko-KR" altLang="en-US" sz="4000" dirty="0"/>
              <a:t>연동과 </a:t>
            </a:r>
            <a:r>
              <a:rPr kumimoji="1" lang="en-US" altLang="ko-KR" sz="4000" dirty="0"/>
              <a:t>select </a:t>
            </a:r>
            <a:r>
              <a:rPr kumimoji="1" lang="ko-KR" altLang="en-US" sz="4000" dirty="0"/>
              <a:t>해보기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146550-2041-F44A-949C-EF7CD28D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7" y="1447800"/>
            <a:ext cx="6387314" cy="3251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7E0D58-D9EE-0C41-A66F-25E883C6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941" y="653750"/>
            <a:ext cx="5413794" cy="509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2B441B-4B6D-C340-AA24-121764E703E8}"/>
              </a:ext>
            </a:extLst>
          </p:cNvPr>
          <p:cNvSpPr txBox="1"/>
          <p:nvPr/>
        </p:nvSpPr>
        <p:spPr>
          <a:xfrm>
            <a:off x="8229600" y="6196886"/>
            <a:ext cx="1944413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   </a:t>
            </a:r>
            <a:r>
              <a:rPr kumimoji="1" lang="en-US" altLang="ko-KR" dirty="0" err="1"/>
              <a:t>Disease.jsp</a:t>
            </a:r>
            <a:endParaRPr kumimoji="1" lang="ko-KR" altLang="en-US" dirty="0"/>
          </a:p>
        </p:txBody>
      </p:sp>
      <p:sp>
        <p:nvSpPr>
          <p:cNvPr id="4" name="위쪽 화살표[U] 3">
            <a:extLst>
              <a:ext uri="{FF2B5EF4-FFF2-40B4-BE49-F238E27FC236}">
                <a16:creationId xmlns:a16="http://schemas.microsoft.com/office/drawing/2014/main" id="{F611E786-DDAE-BA40-88C3-D5C4CDF16AF2}"/>
              </a:ext>
            </a:extLst>
          </p:cNvPr>
          <p:cNvSpPr/>
          <p:nvPr/>
        </p:nvSpPr>
        <p:spPr>
          <a:xfrm>
            <a:off x="2322787" y="4899002"/>
            <a:ext cx="210207" cy="278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DF95B-50EF-BE42-884A-61D413078797}"/>
              </a:ext>
            </a:extLst>
          </p:cNvPr>
          <p:cNvSpPr txBox="1"/>
          <p:nvPr/>
        </p:nvSpPr>
        <p:spPr>
          <a:xfrm>
            <a:off x="2480441" y="4853393"/>
            <a:ext cx="272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DB</a:t>
            </a:r>
            <a:r>
              <a:rPr kumimoji="1" lang="ko-KR" altLang="en-US" dirty="0"/>
              <a:t>와 연동해주는 클래스</a:t>
            </a:r>
          </a:p>
        </p:txBody>
      </p:sp>
    </p:spTree>
    <p:extLst>
      <p:ext uri="{BB962C8B-B14F-4D97-AF65-F5344CB8AC3E}">
        <p14:creationId xmlns:p14="http://schemas.microsoft.com/office/powerpoint/2010/main" val="1381431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A7BF1-BD61-6340-875A-E539709D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27" y="375636"/>
            <a:ext cx="11424745" cy="1325563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DB</a:t>
            </a:r>
            <a:r>
              <a:rPr kumimoji="1" lang="ko-KR" altLang="en-US" sz="4000" dirty="0"/>
              <a:t>연동과 </a:t>
            </a:r>
            <a:r>
              <a:rPr kumimoji="1" lang="en-US" altLang="ko-KR" sz="4000" dirty="0"/>
              <a:t>select </a:t>
            </a:r>
            <a:r>
              <a:rPr kumimoji="1" lang="ko-KR" altLang="en-US" sz="4000" dirty="0"/>
              <a:t>해보기</a:t>
            </a:r>
            <a:r>
              <a:rPr kumimoji="1" lang="en-US" altLang="ko-KR" sz="4000" dirty="0"/>
              <a:t>(</a:t>
            </a:r>
            <a:r>
              <a:rPr kumimoji="1" lang="ko-KR" altLang="en-US" sz="4000" dirty="0" err="1"/>
              <a:t>오류해결</a:t>
            </a:r>
            <a:r>
              <a:rPr kumimoji="1" lang="en-US" altLang="ko-KR" sz="4000" dirty="0"/>
              <a:t>)</a:t>
            </a:r>
            <a:endParaRPr kumimoji="1"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DF1848-37C8-9B46-BF9B-5C455DCD1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346200"/>
            <a:ext cx="806450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9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70160E-75D4-3A41-A489-B14CD28B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5" y="1346200"/>
            <a:ext cx="6129007" cy="42350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AA7BF1-BD61-6340-875A-E539709D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27" y="375636"/>
            <a:ext cx="11424745" cy="1325563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DB</a:t>
            </a:r>
            <a:r>
              <a:rPr kumimoji="1" lang="ko-KR" altLang="en-US" sz="4000" dirty="0"/>
              <a:t>연동과 </a:t>
            </a:r>
            <a:r>
              <a:rPr kumimoji="1" lang="en-US" altLang="ko-KR" sz="4000" dirty="0"/>
              <a:t>select </a:t>
            </a:r>
            <a:r>
              <a:rPr kumimoji="1" lang="ko-KR" altLang="en-US" sz="4000" dirty="0"/>
              <a:t>해보기</a:t>
            </a:r>
            <a:r>
              <a:rPr kumimoji="1" lang="en-US" altLang="ko-KR" sz="4000" dirty="0"/>
              <a:t>(</a:t>
            </a:r>
            <a:r>
              <a:rPr kumimoji="1" lang="ko-KR" altLang="en-US" sz="4000" dirty="0" err="1"/>
              <a:t>오류해결</a:t>
            </a:r>
            <a:r>
              <a:rPr kumimoji="1" lang="en-US" altLang="ko-KR" sz="4000" dirty="0"/>
              <a:t>)</a:t>
            </a:r>
            <a:endParaRPr kumimoji="1" lang="ko-KR" altLang="en-US" sz="4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54B764-67F5-C948-8D6B-13787EC3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822" y="3268940"/>
            <a:ext cx="8083550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1B70C-E3A0-874E-BBBA-123A1285538E}"/>
              </a:ext>
            </a:extLst>
          </p:cNvPr>
          <p:cNvSpPr txBox="1"/>
          <p:nvPr/>
        </p:nvSpPr>
        <p:spPr>
          <a:xfrm>
            <a:off x="7588003" y="4534372"/>
            <a:ext cx="3641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lang="en" altLang="ko-KR" dirty="0">
                <a:hlinkClick r:id="rId4"/>
              </a:rPr>
              <a:t>https://bestcoding.tistory.com/11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2B426-588B-E446-A5CE-B616B23ECB46}"/>
              </a:ext>
            </a:extLst>
          </p:cNvPr>
          <p:cNvSpPr txBox="1"/>
          <p:nvPr/>
        </p:nvSpPr>
        <p:spPr>
          <a:xfrm>
            <a:off x="1177024" y="6034523"/>
            <a:ext cx="983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/>
              <a:t>MySQL JDBC Driver 5.1.X </a:t>
            </a:r>
            <a:r>
              <a:rPr lang="ko-KR" altLang="en-US" dirty="0"/>
              <a:t>버전 이후 버전부터 ‘</a:t>
            </a:r>
            <a:r>
              <a:rPr lang="en" altLang="ko-KR" dirty="0"/>
              <a:t>KST’ </a:t>
            </a:r>
            <a:r>
              <a:rPr lang="ko-KR" altLang="en-US" dirty="0" err="1"/>
              <a:t>타임존을</a:t>
            </a:r>
            <a:r>
              <a:rPr lang="ko-KR" altLang="en-US" dirty="0"/>
              <a:t> </a:t>
            </a:r>
            <a:r>
              <a:rPr lang="ko-KR" altLang="en-US" dirty="0" err="1"/>
              <a:t>인식불가로</a:t>
            </a:r>
            <a:r>
              <a:rPr lang="ko-KR" altLang="en-US" dirty="0"/>
              <a:t> 인한 오류 발생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 MySQL</a:t>
            </a:r>
            <a:r>
              <a:rPr kumimoji="1" lang="ko-KR" altLang="en-US" dirty="0"/>
              <a:t>사용 시 한글이 깨져 보이는 현상을 </a:t>
            </a:r>
            <a:r>
              <a:rPr kumimoji="1" lang="en-US" altLang="ko-KR" dirty="0"/>
              <a:t>utf8</a:t>
            </a:r>
            <a:r>
              <a:rPr kumimoji="1" lang="ko-KR" altLang="en-US" dirty="0"/>
              <a:t> 한글 </a:t>
            </a:r>
            <a:r>
              <a:rPr kumimoji="1" lang="ko-KR" altLang="en-US" dirty="0" err="1"/>
              <a:t>인코딩을</a:t>
            </a:r>
            <a:r>
              <a:rPr kumimoji="1" lang="ko-KR" altLang="en-US" dirty="0"/>
              <a:t> 설정해서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AACF1-0D85-4F4D-97B7-E250AA80C3E7}"/>
              </a:ext>
            </a:extLst>
          </p:cNvPr>
          <p:cNvSpPr txBox="1"/>
          <p:nvPr/>
        </p:nvSpPr>
        <p:spPr>
          <a:xfrm>
            <a:off x="646386" y="5438536"/>
            <a:ext cx="89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</a:rPr>
              <a:t>오류 해결을 위해 임시적으로 </a:t>
            </a:r>
            <a:r>
              <a:rPr kumimoji="1" lang="en-US" altLang="ko-KR" dirty="0" err="1">
                <a:solidFill>
                  <a:schemeClr val="accent5">
                    <a:lumMod val="50000"/>
                  </a:schemeClr>
                </a:solidFill>
              </a:rPr>
              <a:t>Disease.jsp</a:t>
            </a:r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</a:rPr>
              <a:t>에 </a:t>
            </a:r>
            <a:r>
              <a:rPr kumimoji="1" lang="en-US" altLang="ko-KR" dirty="0" err="1">
                <a:solidFill>
                  <a:schemeClr val="accent5">
                    <a:lumMod val="50000"/>
                  </a:schemeClr>
                </a:solidFill>
              </a:rPr>
              <a:t>DatabaseUtil.java</a:t>
            </a:r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</a:rPr>
              <a:t>의 기능을 통합해 넣었다</a:t>
            </a:r>
            <a:r>
              <a:rPr kumimoji="1" lang="en-US" altLang="ko-KR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1" name="위쪽 화살표[U] 10">
            <a:extLst>
              <a:ext uri="{FF2B5EF4-FFF2-40B4-BE49-F238E27FC236}">
                <a16:creationId xmlns:a16="http://schemas.microsoft.com/office/drawing/2014/main" id="{2EED6CE6-ADCD-984D-8269-5F476E89D645}"/>
              </a:ext>
            </a:extLst>
          </p:cNvPr>
          <p:cNvSpPr/>
          <p:nvPr/>
        </p:nvSpPr>
        <p:spPr>
          <a:xfrm>
            <a:off x="541282" y="5484145"/>
            <a:ext cx="210207" cy="278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865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A7BF1-BD61-6340-875A-E539709D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27" y="375636"/>
            <a:ext cx="11424745" cy="1325563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DB</a:t>
            </a:r>
            <a:r>
              <a:rPr kumimoji="1" lang="ko-KR" altLang="en-US" sz="4000" dirty="0"/>
              <a:t>연동과 </a:t>
            </a:r>
            <a:r>
              <a:rPr kumimoji="1" lang="en-US" altLang="ko-KR" sz="4000" dirty="0"/>
              <a:t>select </a:t>
            </a:r>
            <a:r>
              <a:rPr kumimoji="1" lang="ko-KR" altLang="en-US" sz="4000" dirty="0"/>
              <a:t>해보기</a:t>
            </a:r>
            <a:r>
              <a:rPr kumimoji="1" lang="en-US" altLang="ko-KR" sz="4000" dirty="0"/>
              <a:t>(</a:t>
            </a:r>
            <a:r>
              <a:rPr kumimoji="1" lang="ko-KR" altLang="en-US" sz="4000" dirty="0" err="1"/>
              <a:t>오류해결</a:t>
            </a:r>
            <a:r>
              <a:rPr kumimoji="1" lang="en-US" altLang="ko-KR" sz="4000" dirty="0"/>
              <a:t>)</a:t>
            </a:r>
            <a:endParaRPr kumimoji="1"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D9707F-9B9C-E943-AEC6-F70E2F31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9" y="1428750"/>
            <a:ext cx="86868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2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510EFE-C5BD-3B43-8CC5-EE75BC75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7" y="1246937"/>
            <a:ext cx="6935442" cy="48125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AA7BF1-BD61-6340-875A-E539709D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27" y="375636"/>
            <a:ext cx="11424745" cy="1325563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DB</a:t>
            </a:r>
            <a:r>
              <a:rPr kumimoji="1" lang="ko-KR" altLang="en-US" sz="4000" dirty="0"/>
              <a:t>연동과 </a:t>
            </a:r>
            <a:r>
              <a:rPr kumimoji="1" lang="en-US" altLang="ko-KR" sz="4000" dirty="0"/>
              <a:t>select </a:t>
            </a:r>
            <a:r>
              <a:rPr kumimoji="1" lang="ko-KR" altLang="en-US" sz="4000" dirty="0"/>
              <a:t>해보기</a:t>
            </a:r>
            <a:r>
              <a:rPr kumimoji="1" lang="en-US" altLang="ko-KR" sz="4000" dirty="0"/>
              <a:t>(</a:t>
            </a:r>
            <a:r>
              <a:rPr kumimoji="1" lang="ko-KR" altLang="en-US" sz="4000" dirty="0" err="1"/>
              <a:t>오류해결</a:t>
            </a:r>
            <a:r>
              <a:rPr kumimoji="1" lang="en-US" altLang="ko-KR" sz="4000" dirty="0"/>
              <a:t>)</a:t>
            </a:r>
            <a:endParaRPr kumimoji="1" lang="ko-KR" altLang="en-US" sz="4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DD69A8-152D-FC44-AE78-2DCB942F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7" y="4332598"/>
            <a:ext cx="12077213" cy="1496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0EA6D1-EBB0-9647-92C5-8979B513A623}"/>
              </a:ext>
            </a:extLst>
          </p:cNvPr>
          <p:cNvSpPr txBox="1"/>
          <p:nvPr/>
        </p:nvSpPr>
        <p:spPr>
          <a:xfrm>
            <a:off x="2891975" y="5828699"/>
            <a:ext cx="7831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쿼리를 실행하고 결과를 </a:t>
            </a:r>
            <a:r>
              <a:rPr lang="en" altLang="ko-KR" sz="2400" dirty="0" err="1"/>
              <a:t>ResultSet</a:t>
            </a:r>
            <a:r>
              <a:rPr lang="en" altLang="ko-KR" sz="2400" dirty="0"/>
              <a:t> </a:t>
            </a:r>
            <a:r>
              <a:rPr lang="ko-KR" altLang="en-US" sz="2400" dirty="0"/>
              <a:t>객체에 담지 않았음</a:t>
            </a:r>
            <a:r>
              <a:rPr lang="en-US" altLang="ko-KR" sz="2400" dirty="0"/>
              <a:t>!!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576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099D6-AE42-AD44-8EA3-40BA38D3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지난번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3958A-FAE0-EF42-AF21-49AC9774F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나머지 페이지들 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개발환경 구축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와 </a:t>
            </a:r>
            <a:r>
              <a:rPr lang="en-US" altLang="ko-KR" dirty="0"/>
              <a:t>DB</a:t>
            </a:r>
            <a:r>
              <a:rPr lang="ko-KR" altLang="en-US" dirty="0" err="1"/>
              <a:t>연동법</a:t>
            </a:r>
            <a:r>
              <a:rPr lang="ko-KR" altLang="en-US" dirty="0"/>
              <a:t> 공부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27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02E23-5D5A-624F-AB21-1D56BA1D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</a:t>
            </a:r>
            <a:r>
              <a:rPr kumimoji="1" lang="ko-KR" altLang="en-US" dirty="0"/>
              <a:t>와 연동해 </a:t>
            </a:r>
            <a:r>
              <a:rPr kumimoji="1" lang="en-US" altLang="ko-KR" dirty="0"/>
              <a:t>Disease</a:t>
            </a:r>
            <a:r>
              <a:rPr kumimoji="1" lang="ko-KR" altLang="en-US" dirty="0"/>
              <a:t>페이지 만들어보기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527690-8B58-1540-BAC5-8981F84C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262"/>
            <a:ext cx="5377326" cy="50764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C5C0B2-F589-7A42-BEF3-42846851B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01" y="3032484"/>
            <a:ext cx="7025399" cy="375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26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02E23-5D5A-624F-AB21-1D56BA1D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</a:t>
            </a:r>
            <a:r>
              <a:rPr kumimoji="1" lang="ko-KR" altLang="en-US" dirty="0"/>
              <a:t>와 연동해 </a:t>
            </a:r>
            <a:r>
              <a:rPr kumimoji="1" lang="en-US" altLang="ko-KR" dirty="0"/>
              <a:t>Disease</a:t>
            </a:r>
            <a:r>
              <a:rPr kumimoji="1" lang="ko-KR" altLang="en-US" dirty="0"/>
              <a:t>페이지 만들어보기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E8A03B-EEC1-7D48-B728-E944AB49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452562"/>
            <a:ext cx="806450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16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A8717-B2A3-8945-BE6D-8D368CF3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다음주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D3C9B-BA25-A941-BF1D-7611E2133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대안 페이지를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와 연동해서 만들기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다이어리 페이지 만들어보기</a:t>
            </a:r>
          </a:p>
        </p:txBody>
      </p:sp>
    </p:spTree>
    <p:extLst>
      <p:ext uri="{BB962C8B-B14F-4D97-AF65-F5344CB8AC3E}">
        <p14:creationId xmlns:p14="http://schemas.microsoft.com/office/powerpoint/2010/main" val="3744465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CD3EA8-C588-1F43-B4F7-624BACF22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pPr marL="0" indent="0" algn="ctr">
              <a:buNone/>
            </a:pPr>
            <a:endParaRPr kumimoji="1" lang="en-US" altLang="ko-KR" sz="4000" dirty="0"/>
          </a:p>
          <a:p>
            <a:pPr marL="0" indent="0" algn="ctr">
              <a:buNone/>
            </a:pPr>
            <a:r>
              <a:rPr kumimoji="1" lang="ko-KR" altLang="en-US" sz="4000" dirty="0"/>
              <a:t>감사합니다</a:t>
            </a:r>
            <a:r>
              <a:rPr kumimoji="1" lang="en-US" altLang="ko-KR" sz="4000" dirty="0"/>
              <a:t>!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6642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099D6-AE42-AD44-8EA3-40BA38D3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바뀐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3958A-FAE0-EF42-AF21-49AC9774F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개발환경 구축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설계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와 </a:t>
            </a:r>
            <a:r>
              <a:rPr lang="en-US" altLang="ko-KR" dirty="0"/>
              <a:t>DB</a:t>
            </a:r>
            <a:r>
              <a:rPr lang="ko-KR" altLang="en-US" dirty="0" err="1"/>
              <a:t>연동법</a:t>
            </a:r>
            <a:r>
              <a:rPr lang="ko-KR" altLang="en-US" dirty="0"/>
              <a:t> 공부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질병 페이지 만들어보기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73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FBD30-800D-784F-BEA3-6B8A025F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408"/>
            <a:ext cx="10515600" cy="748971"/>
          </a:xfrm>
        </p:spPr>
        <p:txBody>
          <a:bodyPr/>
          <a:lstStyle/>
          <a:p>
            <a:r>
              <a:rPr kumimoji="1" lang="en-US" altLang="ko-KR" dirty="0"/>
              <a:t>DB</a:t>
            </a:r>
            <a:r>
              <a:rPr kumimoji="1" lang="ko-KR" altLang="en-US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40DC8-76DD-7E4E-8DE9-35DF63903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491" y="1198180"/>
            <a:ext cx="4739509" cy="5412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</a:rPr>
              <a:t>회원정보</a:t>
            </a:r>
            <a:r>
              <a:rPr kumimoji="1" lang="en-US" altLang="ko-KR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" altLang="ko-KR" dirty="0">
                <a:solidFill>
                  <a:schemeClr val="accent5">
                    <a:lumMod val="50000"/>
                  </a:schemeClr>
                </a:solidFill>
              </a:rPr>
              <a:t>Profile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kumimoji="1" lang="ko-KR" altLang="en-US" sz="2000" u="sng" dirty="0">
                <a:solidFill>
                  <a:srgbClr val="C00000"/>
                </a:solidFill>
              </a:rPr>
              <a:t>아이디</a:t>
            </a:r>
            <a:r>
              <a:rPr kumimoji="1" lang="en-US" altLang="ko-KR" sz="2000" u="sng" dirty="0">
                <a:solidFill>
                  <a:srgbClr val="C00000"/>
                </a:solidFill>
              </a:rPr>
              <a:t>(ID)</a:t>
            </a:r>
            <a:r>
              <a:rPr kumimoji="1" lang="ko-KR" altLang="en-US" sz="2000" u="sng" dirty="0">
                <a:solidFill>
                  <a:srgbClr val="C00000"/>
                </a:solidFill>
              </a:rPr>
              <a:t> </a:t>
            </a:r>
            <a:r>
              <a:rPr kumimoji="1" lang="en-US" altLang="ko-KR" sz="2000" u="sng" dirty="0">
                <a:solidFill>
                  <a:srgbClr val="C00000"/>
                </a:solidFill>
              </a:rPr>
              <a:t>–</a:t>
            </a:r>
            <a:r>
              <a:rPr kumimoji="1" lang="ko-KR" altLang="en-US" sz="2000" u="sng" dirty="0">
                <a:solidFill>
                  <a:srgbClr val="C00000"/>
                </a:solidFill>
              </a:rPr>
              <a:t> </a:t>
            </a:r>
            <a:r>
              <a:rPr kumimoji="1" lang="en-US" altLang="ko-KR" sz="2000" u="sng" dirty="0">
                <a:solidFill>
                  <a:srgbClr val="C00000"/>
                </a:solidFill>
              </a:rPr>
              <a:t>PK                       </a:t>
            </a:r>
          </a:p>
          <a:p>
            <a:pPr lvl="1"/>
            <a:r>
              <a:rPr kumimoji="1" lang="ko-KR" altLang="en-US" sz="2000" dirty="0"/>
              <a:t>비밀번호</a:t>
            </a:r>
            <a:r>
              <a:rPr kumimoji="1" lang="en-US" altLang="ko-KR" sz="2000" dirty="0"/>
              <a:t>(Password)</a:t>
            </a:r>
          </a:p>
          <a:p>
            <a:pPr lvl="1"/>
            <a:r>
              <a:rPr kumimoji="1" lang="ko-KR" altLang="en-US" sz="2000" dirty="0"/>
              <a:t>이름</a:t>
            </a:r>
            <a:r>
              <a:rPr kumimoji="1" lang="en-US" altLang="ko-KR" sz="2000" dirty="0"/>
              <a:t>(Name)</a:t>
            </a:r>
          </a:p>
          <a:p>
            <a:pPr lvl="1"/>
            <a:r>
              <a:rPr kumimoji="1" lang="ko-KR" altLang="en-US" sz="2000" dirty="0"/>
              <a:t>목표 알코올 양</a:t>
            </a:r>
            <a:r>
              <a:rPr kumimoji="1" lang="en-US" altLang="ko-KR" sz="2000" dirty="0"/>
              <a:t>(Goal)</a:t>
            </a:r>
          </a:p>
          <a:p>
            <a:pPr marL="0" indent="0">
              <a:buNone/>
            </a:pPr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</a:rPr>
              <a:t>질병</a:t>
            </a:r>
            <a:r>
              <a:rPr kumimoji="1" lang="en-US" altLang="ko-KR" dirty="0">
                <a:solidFill>
                  <a:schemeClr val="accent5">
                    <a:lumMod val="50000"/>
                  </a:schemeClr>
                </a:solidFill>
              </a:rPr>
              <a:t>(Disease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kumimoji="1" lang="ko-KR" altLang="en-US" sz="2000" u="sng" dirty="0" err="1">
                <a:solidFill>
                  <a:srgbClr val="C00000"/>
                </a:solidFill>
              </a:rPr>
              <a:t>질병명</a:t>
            </a:r>
            <a:r>
              <a:rPr kumimoji="1" lang="en-US" altLang="ko-KR" sz="2000" u="sng" dirty="0">
                <a:solidFill>
                  <a:srgbClr val="C00000"/>
                </a:solidFill>
              </a:rPr>
              <a:t>(</a:t>
            </a:r>
            <a:r>
              <a:rPr lang="en" altLang="ko-KR" sz="2000" u="sng" dirty="0">
                <a:solidFill>
                  <a:srgbClr val="C00000"/>
                </a:solidFill>
              </a:rPr>
              <a:t>Disease</a:t>
            </a:r>
            <a:r>
              <a:rPr lang="en-US" altLang="ko-KR" sz="2000" u="sng" dirty="0">
                <a:solidFill>
                  <a:srgbClr val="C00000"/>
                </a:solidFill>
              </a:rPr>
              <a:t>_</a:t>
            </a:r>
            <a:r>
              <a:rPr lang="en" altLang="ko-KR" sz="2000" u="sng" dirty="0">
                <a:solidFill>
                  <a:srgbClr val="C00000"/>
                </a:solidFill>
              </a:rPr>
              <a:t>name</a:t>
            </a:r>
            <a:r>
              <a:rPr lang="en-US" altLang="ko-KR" sz="2000" u="sng" dirty="0">
                <a:solidFill>
                  <a:srgbClr val="C00000"/>
                </a:solidFill>
              </a:rPr>
              <a:t>) - PK</a:t>
            </a:r>
            <a:endParaRPr kumimoji="1" lang="en-US" altLang="ko-KR" sz="2000" u="sng" dirty="0">
              <a:solidFill>
                <a:srgbClr val="C00000"/>
              </a:solidFill>
            </a:endParaRPr>
          </a:p>
          <a:p>
            <a:pPr lvl="1"/>
            <a:r>
              <a:rPr kumimoji="1" lang="ko-KR" altLang="en-US" sz="2000" dirty="0"/>
              <a:t>정보</a:t>
            </a:r>
            <a:r>
              <a:rPr kumimoji="1" lang="en-US" altLang="ko-KR" sz="2000" dirty="0"/>
              <a:t>(Information</a:t>
            </a:r>
            <a:r>
              <a:rPr lang="en" altLang="ko-KR" sz="2000" dirty="0"/>
              <a:t>)</a:t>
            </a:r>
          </a:p>
          <a:p>
            <a:pPr marL="0" indent="0">
              <a:buNone/>
            </a:pPr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</a:rPr>
              <a:t>음주사고</a:t>
            </a:r>
            <a:r>
              <a:rPr kumimoji="1" lang="en-US" altLang="ko-KR" dirty="0">
                <a:solidFill>
                  <a:schemeClr val="accent5">
                    <a:lumMod val="50000"/>
                  </a:schemeClr>
                </a:solidFill>
              </a:rPr>
              <a:t>(Accident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ko-KR" altLang="en-US" sz="2000" u="sng" dirty="0" err="1">
                <a:solidFill>
                  <a:srgbClr val="C00000"/>
                </a:solidFill>
              </a:rPr>
              <a:t>사고명</a:t>
            </a:r>
            <a:r>
              <a:rPr lang="en-US" altLang="ko-KR" sz="2000" u="sng" dirty="0">
                <a:solidFill>
                  <a:srgbClr val="C00000"/>
                </a:solidFill>
              </a:rPr>
              <a:t>(</a:t>
            </a:r>
            <a:r>
              <a:rPr lang="en-US" altLang="ko-KR" sz="2000" u="sng" dirty="0" err="1">
                <a:solidFill>
                  <a:srgbClr val="C00000"/>
                </a:solidFill>
              </a:rPr>
              <a:t>Accident_name</a:t>
            </a:r>
            <a:r>
              <a:rPr lang="en-US" altLang="ko-KR" sz="2000" u="sng" dirty="0">
                <a:solidFill>
                  <a:srgbClr val="C00000"/>
                </a:solidFill>
              </a:rPr>
              <a:t>) - PK</a:t>
            </a:r>
          </a:p>
          <a:p>
            <a:pPr lvl="1"/>
            <a:r>
              <a:rPr lang="ko-KR" altLang="en-US" sz="2000" dirty="0"/>
              <a:t>세부내용</a:t>
            </a:r>
            <a:r>
              <a:rPr lang="en-US" altLang="ko-KR" sz="2000" dirty="0"/>
              <a:t>(Details)</a:t>
            </a:r>
          </a:p>
          <a:p>
            <a:pPr marL="0" indent="0">
              <a:buNone/>
            </a:pPr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</a:rPr>
              <a:t>대안</a:t>
            </a:r>
            <a:r>
              <a:rPr kumimoji="1" lang="en-US" altLang="ko-KR" dirty="0">
                <a:solidFill>
                  <a:schemeClr val="accent5">
                    <a:lumMod val="50000"/>
                  </a:schemeClr>
                </a:solidFill>
              </a:rPr>
              <a:t>(Alternative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ko-KR" altLang="en-US" sz="2000" u="sng" dirty="0" err="1">
                <a:solidFill>
                  <a:srgbClr val="C00000"/>
                </a:solidFill>
              </a:rPr>
              <a:t>대안명</a:t>
            </a:r>
            <a:r>
              <a:rPr lang="en-US" altLang="ko-KR" sz="2000" u="sng" dirty="0">
                <a:solidFill>
                  <a:srgbClr val="C00000"/>
                </a:solidFill>
              </a:rPr>
              <a:t>(</a:t>
            </a:r>
            <a:r>
              <a:rPr lang="en-US" altLang="ko-KR" sz="2000" u="sng" dirty="0" err="1">
                <a:solidFill>
                  <a:srgbClr val="C00000"/>
                </a:solidFill>
              </a:rPr>
              <a:t>Alternative_name</a:t>
            </a:r>
            <a:r>
              <a:rPr lang="en-US" altLang="ko-KR" sz="2000" u="sng" dirty="0">
                <a:solidFill>
                  <a:srgbClr val="C00000"/>
                </a:solidFill>
              </a:rPr>
              <a:t>) – PK</a:t>
            </a:r>
          </a:p>
          <a:p>
            <a:pPr lvl="1"/>
            <a:r>
              <a:rPr lang="ko-KR" altLang="en-US" sz="2000" dirty="0"/>
              <a:t>대안</a:t>
            </a:r>
            <a:r>
              <a:rPr lang="en-US" altLang="ko-KR" sz="2000" dirty="0"/>
              <a:t>(</a:t>
            </a:r>
            <a:r>
              <a:rPr kumimoji="1" lang="en-US" altLang="ko-KR" sz="2000" dirty="0" err="1"/>
              <a:t>A_drinking_alternative</a:t>
            </a:r>
            <a:r>
              <a:rPr kumimoji="1" lang="en-US" altLang="ko-KR" sz="2000" dirty="0"/>
              <a:t>)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  <a:p>
            <a:pPr lvl="1"/>
            <a:endParaRPr lang="en-US" altLang="ko-KR" sz="2000" dirty="0">
              <a:solidFill>
                <a:srgbClr val="00B050"/>
              </a:solidFill>
            </a:endParaRPr>
          </a:p>
          <a:p>
            <a:pPr lvl="1"/>
            <a:endParaRPr kumimoji="1"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88A4C70-ADA7-B64A-ABC7-8BA97F657F36}"/>
              </a:ext>
            </a:extLst>
          </p:cNvPr>
          <p:cNvSpPr txBox="1">
            <a:spLocks/>
          </p:cNvSpPr>
          <p:nvPr/>
        </p:nvSpPr>
        <p:spPr>
          <a:xfrm>
            <a:off x="6096000" y="1198180"/>
            <a:ext cx="4739509" cy="5412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</a:rPr>
              <a:t>기록</a:t>
            </a:r>
            <a:r>
              <a:rPr kumimoji="1" lang="en-US" altLang="ko-KR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Record)</a:t>
            </a:r>
          </a:p>
          <a:p>
            <a:pPr lvl="1"/>
            <a:r>
              <a:rPr kumimoji="1" lang="ko-KR" altLang="en-US" sz="2000" dirty="0">
                <a:solidFill>
                  <a:schemeClr val="accent5">
                    <a:lumMod val="75000"/>
                  </a:schemeClr>
                </a:solidFill>
              </a:rPr>
              <a:t>아이디</a:t>
            </a:r>
            <a:r>
              <a:rPr kumimoji="1" lang="en-US" altLang="ko-KR" sz="2000" dirty="0">
                <a:solidFill>
                  <a:schemeClr val="accent5">
                    <a:lumMod val="75000"/>
                  </a:schemeClr>
                </a:solidFill>
              </a:rPr>
              <a:t>(ID)                       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kumimoji="1" lang="ko-KR" altLang="en-US" sz="2000" dirty="0">
                <a:solidFill>
                  <a:schemeClr val="accent5">
                    <a:lumMod val="75000"/>
                  </a:schemeClr>
                </a:solidFill>
              </a:rPr>
              <a:t>날짜</a:t>
            </a:r>
            <a:r>
              <a:rPr kumimoji="1" lang="en-US" altLang="ko-KR" sz="2000" dirty="0">
                <a:solidFill>
                  <a:schemeClr val="accent5">
                    <a:lumMod val="75000"/>
                  </a:schemeClr>
                </a:solidFill>
              </a:rPr>
              <a:t>(Date)</a:t>
            </a:r>
            <a:r>
              <a:rPr kumimoji="1" lang="ko-KR" alt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accent5">
                    <a:lumMod val="75000"/>
                  </a:schemeClr>
                </a:solidFill>
              </a:rPr>
              <a:t>                       </a:t>
            </a:r>
          </a:p>
          <a:p>
            <a:pPr lvl="1"/>
            <a:r>
              <a:rPr kumimoji="1" lang="ko-KR" altLang="en-US" sz="2000" dirty="0"/>
              <a:t>기록한 음주량</a:t>
            </a:r>
            <a:r>
              <a:rPr kumimoji="1" lang="en-US" altLang="ko-KR" sz="2000" dirty="0"/>
              <a:t>(Consumption)</a:t>
            </a:r>
          </a:p>
          <a:p>
            <a:pPr marL="0" indent="0">
              <a:buNone/>
            </a:pPr>
            <a:r>
              <a:rPr kumimoji="1" lang="ko-KR" altLang="en-US" dirty="0">
                <a:solidFill>
                  <a:schemeClr val="accent5">
                    <a:lumMod val="50000"/>
                  </a:schemeClr>
                </a:solidFill>
              </a:rPr>
              <a:t>술</a:t>
            </a:r>
            <a:r>
              <a:rPr kumimoji="1" lang="en-US" altLang="ko-KR" dirty="0">
                <a:solidFill>
                  <a:schemeClr val="accent5">
                    <a:lumMod val="50000"/>
                  </a:schemeClr>
                </a:solidFill>
              </a:rPr>
              <a:t>(A</a:t>
            </a:r>
            <a:r>
              <a:rPr kumimoji="1" lang="en" altLang="ko-KR" dirty="0" err="1">
                <a:solidFill>
                  <a:schemeClr val="accent5">
                    <a:lumMod val="50000"/>
                  </a:schemeClr>
                </a:solidFill>
              </a:rPr>
              <a:t>lcohol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ko-KR" altLang="en-US" sz="2000" u="sng" dirty="0">
                <a:solidFill>
                  <a:srgbClr val="C00000"/>
                </a:solidFill>
              </a:rPr>
              <a:t>술 이름</a:t>
            </a:r>
            <a:r>
              <a:rPr lang="en-US" altLang="ko-KR" sz="2000" u="sng" dirty="0">
                <a:solidFill>
                  <a:srgbClr val="C00000"/>
                </a:solidFill>
              </a:rPr>
              <a:t>(</a:t>
            </a:r>
            <a:r>
              <a:rPr lang="en-US" altLang="ko-KR" sz="2000" u="sng" dirty="0" err="1">
                <a:solidFill>
                  <a:srgbClr val="C00000"/>
                </a:solidFill>
              </a:rPr>
              <a:t>Alcohol_name</a:t>
            </a:r>
            <a:r>
              <a:rPr lang="en-US" altLang="ko-KR" sz="2000" u="sng" dirty="0">
                <a:solidFill>
                  <a:srgbClr val="C00000"/>
                </a:solidFill>
              </a:rPr>
              <a:t>) - PK</a:t>
            </a:r>
          </a:p>
          <a:p>
            <a:pPr lvl="1"/>
            <a:r>
              <a:rPr lang="ko-KR" altLang="en-US" sz="2000" dirty="0"/>
              <a:t>도수</a:t>
            </a:r>
            <a:r>
              <a:rPr lang="en-US" altLang="ko-KR" sz="2000" dirty="0"/>
              <a:t>(</a:t>
            </a:r>
            <a:r>
              <a:rPr lang="en-US" altLang="ko-KR" sz="2000" dirty="0" err="1"/>
              <a:t>Alcohol_content</a:t>
            </a:r>
            <a:r>
              <a:rPr lang="en-US" altLang="ko-KR" sz="2000" dirty="0"/>
              <a:t>)</a:t>
            </a:r>
          </a:p>
          <a:p>
            <a:pPr marL="457200" lvl="1" indent="0">
              <a:buNone/>
            </a:pPr>
            <a:endParaRPr lang="en-US" altLang="ko-KR" sz="2000" dirty="0">
              <a:solidFill>
                <a:srgbClr val="00B050"/>
              </a:solidFill>
            </a:endParaRPr>
          </a:p>
          <a:p>
            <a:pPr lvl="1"/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E2700-C4A1-0F4C-B644-0A1AA86137B4}"/>
              </a:ext>
            </a:extLst>
          </p:cNvPr>
          <p:cNvSpPr txBox="1"/>
          <p:nvPr/>
        </p:nvSpPr>
        <p:spPr>
          <a:xfrm>
            <a:off x="8261131" y="1744717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kumimoji="1" lang="ko-KR" alt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ko-KR" altLang="en-US" sz="2000" dirty="0" err="1">
                <a:solidFill>
                  <a:schemeClr val="accent5">
                    <a:lumMod val="75000"/>
                  </a:schemeClr>
                </a:solidFill>
              </a:rPr>
              <a:t>슈퍼키</a:t>
            </a:r>
            <a:endParaRPr kumimoji="1"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54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FBD30-800D-784F-BEA3-6B8A025F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1250"/>
            <a:ext cx="10515600" cy="748971"/>
          </a:xfrm>
        </p:spPr>
        <p:txBody>
          <a:bodyPr/>
          <a:lstStyle/>
          <a:p>
            <a:r>
              <a:rPr kumimoji="1" lang="en-US" altLang="ko-KR" dirty="0"/>
              <a:t>DB</a:t>
            </a:r>
            <a:r>
              <a:rPr kumimoji="1" lang="ko-KR" altLang="en-US" dirty="0"/>
              <a:t>설계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29350F-52D7-EF4C-A141-96BAEC943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783120"/>
              </p:ext>
            </p:extLst>
          </p:nvPr>
        </p:nvGraphicFramePr>
        <p:xfrm>
          <a:off x="84083" y="1681656"/>
          <a:ext cx="11992303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846">
                  <a:extLst>
                    <a:ext uri="{9D8B030D-6E8A-4147-A177-3AD203B41FA5}">
                      <a16:colId xmlns:a16="http://schemas.microsoft.com/office/drawing/2014/main" val="1857388345"/>
                    </a:ext>
                  </a:extLst>
                </a:gridCol>
                <a:gridCol w="1776707">
                  <a:extLst>
                    <a:ext uri="{9D8B030D-6E8A-4147-A177-3AD203B41FA5}">
                      <a16:colId xmlns:a16="http://schemas.microsoft.com/office/drawing/2014/main" val="2838589087"/>
                    </a:ext>
                  </a:extLst>
                </a:gridCol>
                <a:gridCol w="2260986">
                  <a:extLst>
                    <a:ext uri="{9D8B030D-6E8A-4147-A177-3AD203B41FA5}">
                      <a16:colId xmlns:a16="http://schemas.microsoft.com/office/drawing/2014/main" val="3482636023"/>
                    </a:ext>
                  </a:extLst>
                </a:gridCol>
                <a:gridCol w="2139622">
                  <a:extLst>
                    <a:ext uri="{9D8B030D-6E8A-4147-A177-3AD203B41FA5}">
                      <a16:colId xmlns:a16="http://schemas.microsoft.com/office/drawing/2014/main" val="2735211696"/>
                    </a:ext>
                  </a:extLst>
                </a:gridCol>
                <a:gridCol w="1767646">
                  <a:extLst>
                    <a:ext uri="{9D8B030D-6E8A-4147-A177-3AD203B41FA5}">
                      <a16:colId xmlns:a16="http://schemas.microsoft.com/office/drawing/2014/main" val="108266761"/>
                    </a:ext>
                  </a:extLst>
                </a:gridCol>
                <a:gridCol w="2028496">
                  <a:extLst>
                    <a:ext uri="{9D8B030D-6E8A-4147-A177-3AD203B41FA5}">
                      <a16:colId xmlns:a16="http://schemas.microsoft.com/office/drawing/2014/main" val="2330074011"/>
                    </a:ext>
                  </a:extLst>
                </a:gridCol>
              </a:tblGrid>
              <a:tr h="785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400" b="1" dirty="0">
                          <a:solidFill>
                            <a:schemeClr val="bg1"/>
                          </a:solidFill>
                        </a:rPr>
                        <a:t>회원정보</a:t>
                      </a:r>
                      <a:r>
                        <a:rPr kumimoji="1" lang="en-US" altLang="ko-KR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" altLang="ko-KR" sz="2400" b="1" dirty="0">
                          <a:solidFill>
                            <a:schemeClr val="bg1"/>
                          </a:solidFill>
                        </a:rPr>
                        <a:t>Profile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400" dirty="0">
                          <a:solidFill>
                            <a:schemeClr val="bg1"/>
                          </a:solidFill>
                        </a:rPr>
                        <a:t>질병</a:t>
                      </a:r>
                      <a:endParaRPr kumimoji="1" lang="en-US" altLang="ko-KR" sz="2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400" dirty="0">
                          <a:solidFill>
                            <a:schemeClr val="bg1"/>
                          </a:solidFill>
                        </a:rPr>
                        <a:t>(Disease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음주사고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(Accident)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대안</a:t>
                      </a:r>
                      <a:r>
                        <a:rPr lang="en-US" altLang="ko-KR" sz="2400" dirty="0"/>
                        <a:t>(Alternative)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기록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en-US" altLang="ko-KR" sz="2400" dirty="0"/>
                        <a:t>(Record)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술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en-US" altLang="ko-KR" sz="2400" dirty="0"/>
                        <a:t>(Alcohol)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301267"/>
                  </a:ext>
                </a:extLst>
              </a:tr>
              <a:tr h="322941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u="sng" dirty="0">
                          <a:solidFill>
                            <a:srgbClr val="C00000"/>
                          </a:solidFill>
                        </a:rPr>
                        <a:t>아이디</a:t>
                      </a:r>
                      <a:r>
                        <a:rPr lang="en-US" altLang="ko-KR" u="sng" dirty="0">
                          <a:solidFill>
                            <a:srgbClr val="C00000"/>
                          </a:solidFill>
                        </a:rPr>
                        <a:t>(ID) </a:t>
                      </a:r>
                      <a:r>
                        <a:rPr lang="en-US" altLang="ko-KR" u="sng" dirty="0">
                          <a:solidFill>
                            <a:srgbClr val="C00000"/>
                          </a:solidFill>
                          <a:highlight>
                            <a:srgbClr val="C0C0C0"/>
                          </a:highlight>
                        </a:rPr>
                        <a:t>varchar(15)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(</a:t>
                      </a: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cs"/>
                        </a:rPr>
                        <a:t>varchar(15)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(Name)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cs"/>
                        </a:rPr>
                        <a:t>varchar(10)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800" dirty="0"/>
                        <a:t>목표 알코올 양</a:t>
                      </a:r>
                      <a:r>
                        <a:rPr kumimoji="1" lang="en-US" altLang="ko-KR" sz="1800" dirty="0"/>
                        <a:t>(Goal)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u="sng" dirty="0" err="1">
                          <a:solidFill>
                            <a:srgbClr val="C00000"/>
                          </a:solidFill>
                        </a:rPr>
                        <a:t>질병명</a:t>
                      </a:r>
                      <a:r>
                        <a:rPr lang="en-US" altLang="ko-KR" u="sng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ko-KR" u="sng" dirty="0" err="1">
                          <a:solidFill>
                            <a:srgbClr val="C00000"/>
                          </a:solidFill>
                        </a:rPr>
                        <a:t>Disease_name</a:t>
                      </a:r>
                      <a:r>
                        <a:rPr lang="en-US" altLang="ko-KR" u="sng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u="none" dirty="0">
                          <a:solidFill>
                            <a:srgbClr val="C00000"/>
                          </a:solidFill>
                        </a:rPr>
                        <a:t>   </a:t>
                      </a:r>
                      <a:r>
                        <a:rPr lang="en-US" altLang="ko-KR" u="sng" dirty="0">
                          <a:solidFill>
                            <a:srgbClr val="C00000"/>
                          </a:solidFill>
                          <a:highlight>
                            <a:srgbClr val="C0C0C0"/>
                          </a:highlight>
                        </a:rPr>
                        <a:t>varchar(20)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(Information)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    </a:t>
                      </a:r>
                      <a:r>
                        <a:rPr lang="en-US" altLang="ko-KR" dirty="0">
                          <a:highlight>
                            <a:srgbClr val="C0C0C0"/>
                          </a:highlight>
                        </a:rPr>
                        <a:t>Text</a:t>
                      </a:r>
                      <a:endParaRPr lang="ko-KR" altLang="en-US" dirty="0"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u="sng" dirty="0" err="1">
                          <a:solidFill>
                            <a:srgbClr val="C00000"/>
                          </a:solidFill>
                        </a:rPr>
                        <a:t>사고명</a:t>
                      </a:r>
                      <a:r>
                        <a:rPr lang="en-US" altLang="ko-KR" u="sng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ko-KR" u="sng" dirty="0" err="1">
                          <a:solidFill>
                            <a:srgbClr val="C00000"/>
                          </a:solidFill>
                        </a:rPr>
                        <a:t>Accident_name</a:t>
                      </a:r>
                      <a:r>
                        <a:rPr lang="en-US" altLang="ko-KR" u="sng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  <a:p>
                      <a:pPr marL="457200" lvl="1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u="sng" dirty="0">
                          <a:solidFill>
                            <a:srgbClr val="C00000"/>
                          </a:solidFill>
                          <a:highlight>
                            <a:srgbClr val="C0C0C0"/>
                          </a:highlight>
                        </a:rPr>
                        <a:t>varchar(20)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세부내용</a:t>
                      </a:r>
                      <a:r>
                        <a:rPr lang="en-US" altLang="ko-KR" dirty="0"/>
                        <a:t>(Details)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    </a:t>
                      </a:r>
                      <a:r>
                        <a:rPr lang="en-US" altLang="ko-KR" dirty="0">
                          <a:highlight>
                            <a:srgbClr val="C0C0C0"/>
                          </a:highlight>
                        </a:rPr>
                        <a:t>Text</a:t>
                      </a:r>
                      <a:endParaRPr lang="ko-KR" altLang="en-US" dirty="0"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u="sng" dirty="0" err="1">
                          <a:solidFill>
                            <a:srgbClr val="C00000"/>
                          </a:solidFill>
                        </a:rPr>
                        <a:t>대안명</a:t>
                      </a:r>
                      <a:r>
                        <a:rPr lang="en-US" altLang="ko-KR" u="sng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ko-KR" u="sng" dirty="0" err="1">
                          <a:solidFill>
                            <a:srgbClr val="C00000"/>
                          </a:solidFill>
                        </a:rPr>
                        <a:t>Alternative_name</a:t>
                      </a:r>
                      <a:r>
                        <a:rPr lang="en-US" altLang="ko-KR" u="sng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  <a:p>
                      <a:pPr marL="457200" lvl="1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u="sng" dirty="0">
                          <a:solidFill>
                            <a:srgbClr val="C00000"/>
                          </a:solidFill>
                          <a:highlight>
                            <a:srgbClr val="C0C0C0"/>
                          </a:highlight>
                        </a:rPr>
                        <a:t>varchar(20)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대안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A_drinking_alternative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   </a:t>
                      </a:r>
                      <a:r>
                        <a:rPr lang="en-US" altLang="ko-KR" dirty="0">
                          <a:highlight>
                            <a:srgbClr val="C0C0C0"/>
                          </a:highlight>
                        </a:rPr>
                        <a:t>Text</a:t>
                      </a:r>
                      <a:endParaRPr lang="ko-KR" altLang="en-US" dirty="0"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u="sng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u="sng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u="none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u="none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(ID) </a:t>
                      </a:r>
                      <a:r>
                        <a:rPr lang="en-US" altLang="ko-KR" u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varchar(15)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u="none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u="none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(Date)</a:t>
                      </a:r>
                    </a:p>
                    <a:p>
                      <a:pPr marL="457200" lvl="1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u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Date</a:t>
                      </a:r>
                    </a:p>
                    <a:p>
                      <a:pPr marL="457200" lvl="1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u="none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u="none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슈퍼키</a:t>
                      </a:r>
                      <a:endParaRPr lang="en-US" altLang="ko-KR" u="none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기록한 음주량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 (Consumption)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   </a:t>
                      </a:r>
                      <a:r>
                        <a:rPr lang="en-US" altLang="ko-KR" dirty="0">
                          <a:highlight>
                            <a:srgbClr val="C0C0C0"/>
                          </a:highlight>
                        </a:rPr>
                        <a:t>Int</a:t>
                      </a:r>
                      <a:endParaRPr lang="ko-KR" altLang="en-US" dirty="0"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u="sng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u="sng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u="sng" dirty="0">
                          <a:solidFill>
                            <a:srgbClr val="C00000"/>
                          </a:solidFill>
                        </a:rPr>
                        <a:t>술 이름</a:t>
                      </a:r>
                      <a:endParaRPr lang="en-US" altLang="ko-KR" u="sng" dirty="0">
                        <a:solidFill>
                          <a:srgbClr val="C0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u="sng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ko-KR" u="sng" dirty="0" err="1">
                          <a:solidFill>
                            <a:srgbClr val="C00000"/>
                          </a:solidFill>
                        </a:rPr>
                        <a:t>Alcohol_name</a:t>
                      </a:r>
                      <a:r>
                        <a:rPr lang="en-US" altLang="ko-KR" u="sng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u="none" dirty="0">
                          <a:solidFill>
                            <a:srgbClr val="C00000"/>
                          </a:solidFill>
                        </a:rPr>
                        <a:t>   </a:t>
                      </a:r>
                      <a:r>
                        <a:rPr lang="en-US" altLang="ko-KR" u="sng" dirty="0">
                          <a:solidFill>
                            <a:srgbClr val="C00000"/>
                          </a:solidFill>
                          <a:highlight>
                            <a:srgbClr val="C0C0C0"/>
                          </a:highlight>
                        </a:rPr>
                        <a:t>varchar(10)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도수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Alcohol_content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    </a:t>
                      </a:r>
                      <a:r>
                        <a:rPr lang="en-US" altLang="ko-KR" dirty="0">
                          <a:highlight>
                            <a:srgbClr val="C0C0C0"/>
                          </a:highlight>
                        </a:rPr>
                        <a:t>Int</a:t>
                      </a:r>
                      <a:endParaRPr lang="ko-KR" altLang="en-US" dirty="0">
                        <a:highlight>
                          <a:srgbClr val="C0C0C0"/>
                        </a:highlight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410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EFE528-CBA7-7B41-8670-262AD0AE9667}"/>
              </a:ext>
            </a:extLst>
          </p:cNvPr>
          <p:cNvSpPr txBox="1"/>
          <p:nvPr/>
        </p:nvSpPr>
        <p:spPr>
          <a:xfrm>
            <a:off x="3416419" y="6144665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★목표량을 입력하지 않았다면 기록을 할 수 없다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602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3BE6C-153C-DA43-8F9F-65D6C99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 </a:t>
            </a:r>
            <a:r>
              <a:rPr kumimoji="1" lang="ko-KR" altLang="en-US" dirty="0"/>
              <a:t>개발환경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045D0-E4AE-D845-8978-89145C32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36" y="1421028"/>
            <a:ext cx="6346429" cy="39665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3C23EB-7F0C-1243-AFD5-F2071425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14" y="1118344"/>
            <a:ext cx="5697883" cy="5739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74D3F-B6BC-3141-B8AC-E228E18D7F4B}"/>
              </a:ext>
            </a:extLst>
          </p:cNvPr>
          <p:cNvSpPr txBox="1"/>
          <p:nvPr/>
        </p:nvSpPr>
        <p:spPr>
          <a:xfrm>
            <a:off x="2682819" y="6362022"/>
            <a:ext cx="6271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MySQL</a:t>
            </a:r>
            <a:r>
              <a:rPr kumimoji="1" lang="ko-KR" altLang="en-US" sz="2000" dirty="0"/>
              <a:t>을 설치하고 </a:t>
            </a:r>
            <a:r>
              <a:rPr kumimoji="1" lang="en-US" altLang="ko-KR" sz="2000" dirty="0"/>
              <a:t>DAN</a:t>
            </a:r>
            <a:r>
              <a:rPr kumimoji="1" lang="ko-KR" altLang="en-US" sz="2000" dirty="0"/>
              <a:t>이라는 유저를 만들어줍니다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816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3BE6C-153C-DA43-8F9F-65D6C99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 </a:t>
            </a:r>
            <a:r>
              <a:rPr kumimoji="1" lang="ko-KR" altLang="en-US" dirty="0"/>
              <a:t>개발환경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2E14FC-F194-2A47-9E8B-7F58328AC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2" y="1526059"/>
            <a:ext cx="6089409" cy="3805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9B635A-B684-774B-844C-9FEA4E1F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259" y="1931077"/>
            <a:ext cx="6213671" cy="4561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0164B-8E0B-BD48-8D48-13FDBAA9CF83}"/>
              </a:ext>
            </a:extLst>
          </p:cNvPr>
          <p:cNvSpPr txBox="1"/>
          <p:nvPr/>
        </p:nvSpPr>
        <p:spPr>
          <a:xfrm>
            <a:off x="1936619" y="6333153"/>
            <a:ext cx="7481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MySQL Workbench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GUI</a:t>
            </a:r>
            <a:r>
              <a:rPr kumimoji="1" lang="ko-KR" altLang="en-US" sz="2000" dirty="0"/>
              <a:t>기반의 데이터베이스 </a:t>
            </a:r>
            <a:r>
              <a:rPr kumimoji="1" lang="ko-KR" altLang="en-US" sz="2000" dirty="0" err="1"/>
              <a:t>설계도구입니다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9408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3BE6C-153C-DA43-8F9F-65D6C99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 </a:t>
            </a:r>
            <a:r>
              <a:rPr kumimoji="1" lang="ko-KR" altLang="en-US" dirty="0"/>
              <a:t>테이블 생성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F4A563-3AC7-3848-8B70-3392CEDD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6774"/>
            <a:ext cx="5717166" cy="40244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16018B-7C03-4448-974D-157E4D303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75" y="1506425"/>
            <a:ext cx="7706525" cy="53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20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3BE6C-153C-DA43-8F9F-65D6C99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 </a:t>
            </a:r>
            <a:r>
              <a:rPr kumimoji="1" lang="ko-KR" altLang="en-US" dirty="0"/>
              <a:t>사용자 연동과 </a:t>
            </a:r>
            <a:r>
              <a:rPr kumimoji="1" lang="ko-KR" altLang="en-US" dirty="0" err="1"/>
              <a:t>권한부여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A544D9-ED42-804A-8380-580DE4A27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900"/>
            <a:ext cx="5985386" cy="439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5CEBAA-E8C6-1640-B3AA-E6427166B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890" y="1231900"/>
            <a:ext cx="6658220" cy="3883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225EA3-99CC-5F4C-AE55-AF97D47F7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154" y="2993504"/>
            <a:ext cx="5881646" cy="3499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EA1B0-F0AB-624A-BC1D-94144B4CBB96}"/>
              </a:ext>
            </a:extLst>
          </p:cNvPr>
          <p:cNvSpPr txBox="1"/>
          <p:nvPr/>
        </p:nvSpPr>
        <p:spPr>
          <a:xfrm>
            <a:off x="1498267" y="6316302"/>
            <a:ext cx="919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아까 생성한 </a:t>
            </a:r>
            <a:r>
              <a:rPr kumimoji="1" lang="en-US" altLang="ko-KR" sz="2000" dirty="0"/>
              <a:t>DAN</a:t>
            </a:r>
            <a:r>
              <a:rPr kumimoji="1" lang="ko-KR" altLang="en-US" sz="2000" dirty="0"/>
              <a:t>유저에게 </a:t>
            </a:r>
            <a:r>
              <a:rPr kumimoji="1" lang="en-US" altLang="ko-KR" sz="2000" dirty="0" err="1"/>
              <a:t>Drink_in_moderation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스키마에 대한 권한을 줍니다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86761-D7FE-D847-AA71-CBC002964C7B}"/>
              </a:ext>
            </a:extLst>
          </p:cNvPr>
          <p:cNvSpPr txBox="1"/>
          <p:nvPr/>
        </p:nvSpPr>
        <p:spPr>
          <a:xfrm>
            <a:off x="347759" y="5778661"/>
            <a:ext cx="539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도움받은</a:t>
            </a:r>
            <a:r>
              <a:rPr kumimoji="1" lang="ko-KR" altLang="en-US" dirty="0"/>
              <a:t> 곳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" altLang="ko-KR" dirty="0">
                <a:hlinkClick r:id="rId6"/>
              </a:rPr>
              <a:t>https://diaryofgreen.tistory.com/132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10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598</Words>
  <Application>Microsoft Macintosh PowerPoint</Application>
  <PresentationFormat>와이드스크린</PresentationFormat>
  <Paragraphs>149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 절주 웹사이트   </vt:lpstr>
      <vt:lpstr>지난번 계획</vt:lpstr>
      <vt:lpstr>바뀐 계획</vt:lpstr>
      <vt:lpstr>DB설계</vt:lpstr>
      <vt:lpstr>DB설계</vt:lpstr>
      <vt:lpstr>DB 개발환경 구축</vt:lpstr>
      <vt:lpstr>DB 개발환경 구축</vt:lpstr>
      <vt:lpstr>DB 테이블 생성</vt:lpstr>
      <vt:lpstr>DB 사용자 연동과 권한부여</vt:lpstr>
      <vt:lpstr>DB 사용자 연동과 권한부여</vt:lpstr>
      <vt:lpstr>DB 사용자 연동과 권한부여</vt:lpstr>
      <vt:lpstr>MySQL과 DB연동</vt:lpstr>
      <vt:lpstr>JDBC(MySQL Connector) 다운로드</vt:lpstr>
      <vt:lpstr>DB연동과 select, insert, update, delete 하는 방법</vt:lpstr>
      <vt:lpstr>DB연동과 select 해보기</vt:lpstr>
      <vt:lpstr>DB연동과 select 해보기(오류해결)</vt:lpstr>
      <vt:lpstr>DB연동과 select 해보기(오류해결)</vt:lpstr>
      <vt:lpstr>DB연동과 select 해보기(오류해결)</vt:lpstr>
      <vt:lpstr>DB연동과 select 해보기(오류해결)</vt:lpstr>
      <vt:lpstr>DB와 연동해 Disease페이지 만들어보기</vt:lpstr>
      <vt:lpstr>DB와 연동해 Disease페이지 만들어보기</vt:lpstr>
      <vt:lpstr>다음주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노영단</dc:creator>
  <cp:lastModifiedBy>노영단</cp:lastModifiedBy>
  <cp:revision>93</cp:revision>
  <dcterms:created xsi:type="dcterms:W3CDTF">2019-10-11T04:55:21Z</dcterms:created>
  <dcterms:modified xsi:type="dcterms:W3CDTF">2019-10-16T01:47:09Z</dcterms:modified>
</cp:coreProperties>
</file>